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1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svg>
</file>

<file path=ppt/media/image15.tiff>
</file>

<file path=ppt/media/image16.tiff>
</file>

<file path=ppt/media/image17.tiff>
</file>

<file path=ppt/media/image2.tiff>
</file>

<file path=ppt/media/image20.png>
</file>

<file path=ppt/media/image21.sv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63FD-D26B-9847-9B01-0F9C1C6A4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B7E7C-F6CC-8A4E-B638-88B30DA75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2F8C8-6119-4A4A-A0C3-C23755009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197DD-E3D6-2244-A9A2-A0CF3A32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51836-4078-F442-BE00-6374DD3B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4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E3DE-3D0F-C344-B424-CD020496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DAD815-AD9E-014E-A7B0-5168EB49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7437-2E1D-864A-92EB-830C3647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2E42-1F70-CF41-B7EF-8290233CA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CF7C2-4056-B147-9FE3-3647F457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16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8293BF-4E61-904B-91F4-F5E617547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EE763-CA39-994A-ABFD-B293599F2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AEE0D-DE72-524D-ABB9-AE42B8EB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42CB9-3855-AD4E-B241-DF098FAE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F1215-380D-0A41-B97B-B4ECBC3DD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6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2922-175E-374F-B2B2-0FE370D42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F393-2485-6C4A-80C7-DFFBE5451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EF97-FC2C-1146-9E26-A5C96ABA4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B1023-5A06-F344-81D9-BCEDDFD81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62E96-35F4-B34E-ABF8-A912F5A6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79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62A8-E250-1D49-8D96-7F18DC8D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BC2CE-B38B-0748-8FA6-DA22B9839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20AA8-C20E-E54F-BE3F-78B332C7B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B160A-74B6-8A4E-9486-AE5818C8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B310-70FE-774C-AD70-AD775C3A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1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51C1A-30F7-8F45-BE30-0E8E318B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9C631-9290-2643-A46A-7E1AB67CF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B9218-259A-2049-9A4A-35B81FD59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5DC3E-A9D5-3D4A-BE6F-2A3771F9A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F8BBD-A0E8-784E-956C-77CE71E5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86F03-11A7-9C40-83EE-67A8F6E5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1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BAA63-7976-414B-AE5B-EAB550BC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92AC0-468D-DA4D-B3E2-E457D3A0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303D2-5B46-DD4A-97C8-99C81186F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320A3-5A7C-1343-8A88-35B682652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21117C-0876-7545-8FE3-CE67085EF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AAB68-91D2-DC49-9C46-3BEB37DC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8CC22-0BCE-F443-99A1-BD66E5276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DC666D-AC53-D840-A450-9F90C9F4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2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ABF3-D43D-6F43-8E36-E10E8B2E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DDC859-17CE-F644-8A93-06BA33C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FEEDF-79A7-A44F-955B-207D1ADF2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5D7DC3-E680-464D-B977-5F49146C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D50B6-3933-5649-A8F9-D2171378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3A1446-12DE-8A47-99D0-050A7471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90FE8-A560-214B-B823-892E754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5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7289-14C4-DE46-85B0-0AF7AD5B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6D6B-D765-DF41-A421-128052C3F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EAA15-647E-7E45-9314-352F3DB8F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66C92-583C-474F-BF9D-77B8ACFD8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10E25-188D-854F-A614-C91ACB3D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6BB50-E51A-C44D-806C-F71E772A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5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69D8-EA84-A944-92F5-54CE6826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D97275-C444-064B-A88B-01128B606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71AD8-E537-7D42-B65F-7C09B1E2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A5582-67D5-EF42-9B2E-F206F6B6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9EBEF-0FFD-9E44-A4F4-85F4C3D1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67FAA-1C34-DB42-9BB3-F8BEBC68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1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E563F-065A-F145-8336-7CB74D14E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86F47-B607-A94C-B0C4-27FECFB20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BD4A8-B856-324C-8C50-BDE91345E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0F427-1C43-5240-ACC2-6CDB3CCAD285}" type="datetimeFigureOut">
              <a:rPr lang="en-US" smtClean="0"/>
              <a:t>7/11/20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556F9-2F84-9644-B7D8-34B951D56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A5B91-B9EF-3D40-895A-77717C4A2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5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svg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18" Type="http://schemas.openxmlformats.org/officeDocument/2006/relationships/image" Target="../media/image19.em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17" Type="http://schemas.openxmlformats.org/officeDocument/2006/relationships/image" Target="../media/image18.em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svg"/><Relationship Id="rId10" Type="http://schemas.openxmlformats.org/officeDocument/2006/relationships/image" Target="../media/image9.tiff"/><Relationship Id="rId19" Type="http://schemas.openxmlformats.org/officeDocument/2006/relationships/image" Target="../media/image20.png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2E44-5A91-8549-BFC1-1950F4BBD9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2</a:t>
            </a:r>
            <a:br>
              <a:rPr lang="en-US" dirty="0"/>
            </a:br>
            <a:r>
              <a:rPr lang="en-US" dirty="0"/>
              <a:t>Team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3942B-4294-6942-B84E-4E0ACA7378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Global stock market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647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75E0-BBFF-D94D-B0DD-5A1BCB3A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Architecture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8AB01A-114E-B54A-A680-DE4AA4821B47}"/>
              </a:ext>
            </a:extLst>
          </p:cNvPr>
          <p:cNvGrpSpPr/>
          <p:nvPr/>
        </p:nvGrpSpPr>
        <p:grpSpPr>
          <a:xfrm>
            <a:off x="2594014" y="3125137"/>
            <a:ext cx="715186" cy="944770"/>
            <a:chOff x="2308254" y="3225153"/>
            <a:chExt cx="715186" cy="9447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049EB-4944-6E45-9BC0-F1CC07DE6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80" r="8656" b="7310"/>
            <a:stretch/>
          </p:blipFill>
          <p:spPr>
            <a:xfrm>
              <a:off x="2425058" y="3489872"/>
              <a:ext cx="563528" cy="68005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92A65D0-C9A8-5D49-B24D-BF4532D33075}"/>
                </a:ext>
              </a:extLst>
            </p:cNvPr>
            <p:cNvSpPr/>
            <p:nvPr/>
          </p:nvSpPr>
          <p:spPr>
            <a:xfrm>
              <a:off x="2308254" y="3225153"/>
              <a:ext cx="715186" cy="880984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ETL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505D1A4-6F71-A149-82FD-A0EC8BD08B0D}"/>
              </a:ext>
            </a:extLst>
          </p:cNvPr>
          <p:cNvGrpSpPr/>
          <p:nvPr/>
        </p:nvGrpSpPr>
        <p:grpSpPr>
          <a:xfrm>
            <a:off x="5778116" y="3413995"/>
            <a:ext cx="715186" cy="726187"/>
            <a:chOff x="6313055" y="5038676"/>
            <a:chExt cx="975128" cy="9144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A036EF-DD22-5440-B94A-8C87F5DA2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0" r="21177"/>
            <a:stretch/>
          </p:blipFill>
          <p:spPr>
            <a:xfrm>
              <a:off x="6503417" y="5100937"/>
              <a:ext cx="594404" cy="7898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1AF3E9-97D1-B94D-8258-C4E8B67016FF}"/>
                </a:ext>
              </a:extLst>
            </p:cNvPr>
            <p:cNvSpPr/>
            <p:nvPr/>
          </p:nvSpPr>
          <p:spPr>
            <a:xfrm>
              <a:off x="6313055" y="50386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69C5D6-881E-2149-A99F-631E4D1F7F85}"/>
              </a:ext>
            </a:extLst>
          </p:cNvPr>
          <p:cNvGrpSpPr/>
          <p:nvPr/>
        </p:nvGrpSpPr>
        <p:grpSpPr>
          <a:xfrm>
            <a:off x="4229787" y="3226049"/>
            <a:ext cx="704858" cy="680051"/>
            <a:chOff x="7671162" y="4988122"/>
            <a:chExt cx="1003704" cy="914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B4769C-A726-314C-A11D-561E6C919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3726" y="5172517"/>
              <a:ext cx="951140" cy="5432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7D2DA-1A9F-8645-A2C3-6DDAA015385F}"/>
                </a:ext>
              </a:extLst>
            </p:cNvPr>
            <p:cNvSpPr/>
            <p:nvPr/>
          </p:nvSpPr>
          <p:spPr>
            <a:xfrm>
              <a:off x="7671162" y="4988122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A01E04-86D5-244D-A026-95F148E36E6F}"/>
              </a:ext>
            </a:extLst>
          </p:cNvPr>
          <p:cNvGrpSpPr/>
          <p:nvPr/>
        </p:nvGrpSpPr>
        <p:grpSpPr>
          <a:xfrm>
            <a:off x="5778116" y="2240430"/>
            <a:ext cx="715186" cy="726187"/>
            <a:chOff x="9107588" y="4962804"/>
            <a:chExt cx="975128" cy="914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9A790F-84E6-004B-A4F7-B294C0BF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56165" y="5044270"/>
              <a:ext cx="654142" cy="70259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3888EE-4F38-DB48-ACF4-FF3C2E4A0FB3}"/>
                </a:ext>
              </a:extLst>
            </p:cNvPr>
            <p:cNvSpPr/>
            <p:nvPr/>
          </p:nvSpPr>
          <p:spPr>
            <a:xfrm>
              <a:off x="9107588" y="4962804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E499B3-62C3-B64F-ADDF-5CE80C7F4A39}"/>
              </a:ext>
            </a:extLst>
          </p:cNvPr>
          <p:cNvGrpSpPr/>
          <p:nvPr/>
        </p:nvGrpSpPr>
        <p:grpSpPr>
          <a:xfrm>
            <a:off x="7383453" y="4091630"/>
            <a:ext cx="715186" cy="726188"/>
            <a:chOff x="10379870" y="4929776"/>
            <a:chExt cx="975128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96C4598-A588-B946-BB7B-D7C1B4E32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00"/>
            <a:stretch/>
          </p:blipFill>
          <p:spPr>
            <a:xfrm>
              <a:off x="10554485" y="4953215"/>
              <a:ext cx="625897" cy="86752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E67760-94B1-FA4B-984E-3A94D97B6E56}"/>
                </a:ext>
              </a:extLst>
            </p:cNvPr>
            <p:cNvSpPr/>
            <p:nvPr/>
          </p:nvSpPr>
          <p:spPr>
            <a:xfrm>
              <a:off x="10379870" y="49297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65AC9D-033C-824F-AC88-7A9C90ECCF15}"/>
              </a:ext>
            </a:extLst>
          </p:cNvPr>
          <p:cNvGrpSpPr/>
          <p:nvPr/>
        </p:nvGrpSpPr>
        <p:grpSpPr>
          <a:xfrm>
            <a:off x="7498144" y="2227633"/>
            <a:ext cx="1373046" cy="1325563"/>
            <a:chOff x="7294540" y="2118078"/>
            <a:chExt cx="975128" cy="9144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AAB0713-F598-2C48-9519-5483300FB1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516"/>
            <a:stretch/>
          </p:blipFill>
          <p:spPr>
            <a:xfrm>
              <a:off x="7512975" y="2141517"/>
              <a:ext cx="594405" cy="867522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6027124-E188-1844-901B-AD4442F561F2}"/>
                </a:ext>
              </a:extLst>
            </p:cNvPr>
            <p:cNvSpPr/>
            <p:nvPr/>
          </p:nvSpPr>
          <p:spPr>
            <a:xfrm>
              <a:off x="7294540" y="211807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FFC8E9-4EB7-B149-B82A-BD0030918180}"/>
              </a:ext>
            </a:extLst>
          </p:cNvPr>
          <p:cNvGrpSpPr/>
          <p:nvPr/>
        </p:nvGrpSpPr>
        <p:grpSpPr>
          <a:xfrm>
            <a:off x="8306857" y="4078597"/>
            <a:ext cx="715186" cy="790308"/>
            <a:chOff x="8658011" y="2085976"/>
            <a:chExt cx="975128" cy="10712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7E91D2-08E8-5344-B58E-5D2849372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303" r="17936"/>
            <a:stretch/>
          </p:blipFill>
          <p:spPr>
            <a:xfrm>
              <a:off x="8781230" y="2085976"/>
              <a:ext cx="715186" cy="107125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315771-657D-A544-BABA-E3B88E0794E6}"/>
                </a:ext>
              </a:extLst>
            </p:cNvPr>
            <p:cNvSpPr/>
            <p:nvPr/>
          </p:nvSpPr>
          <p:spPr>
            <a:xfrm>
              <a:off x="8658011" y="212345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0C743B-3DF3-934C-8380-E1CD254DDCA1}"/>
              </a:ext>
            </a:extLst>
          </p:cNvPr>
          <p:cNvGrpSpPr/>
          <p:nvPr/>
        </p:nvGrpSpPr>
        <p:grpSpPr>
          <a:xfrm>
            <a:off x="10013696" y="2519308"/>
            <a:ext cx="715186" cy="726188"/>
            <a:chOff x="10058401" y="2071688"/>
            <a:chExt cx="975128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21BD9-A66D-D34D-86E9-61FB8E5D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2500" t="7252" r="33609" b="7055"/>
            <a:stretch/>
          </p:blipFill>
          <p:spPr>
            <a:xfrm>
              <a:off x="10212614" y="2132891"/>
              <a:ext cx="642938" cy="85075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D1C7F-B6D2-994B-8F4B-0AF7BEA60CD3}"/>
                </a:ext>
              </a:extLst>
            </p:cNvPr>
            <p:cNvSpPr/>
            <p:nvPr/>
          </p:nvSpPr>
          <p:spPr>
            <a:xfrm>
              <a:off x="10058401" y="207168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10B49B-EC61-D84D-81F4-223C39527C3B}"/>
              </a:ext>
            </a:extLst>
          </p:cNvPr>
          <p:cNvGrpSpPr/>
          <p:nvPr/>
        </p:nvGrpSpPr>
        <p:grpSpPr>
          <a:xfrm>
            <a:off x="2527536" y="4935312"/>
            <a:ext cx="1648694" cy="1599358"/>
            <a:chOff x="2242888" y="4764946"/>
            <a:chExt cx="1648694" cy="159935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459EB-ABB7-DF46-B6E6-2146D766D3C3}"/>
                </a:ext>
              </a:extLst>
            </p:cNvPr>
            <p:cNvGrpSpPr/>
            <p:nvPr/>
          </p:nvGrpSpPr>
          <p:grpSpPr>
            <a:xfrm>
              <a:off x="2242888" y="4764946"/>
              <a:ext cx="864823" cy="735520"/>
              <a:chOff x="1437085" y="5019074"/>
              <a:chExt cx="975128" cy="914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72B8137-6CF5-9648-9AD2-C62691596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270" y="5243438"/>
                <a:ext cx="768348" cy="577299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52F058-6E85-5D4D-8428-12C4587D2829}"/>
                  </a:ext>
                </a:extLst>
              </p:cNvPr>
              <p:cNvSpPr/>
              <p:nvPr/>
            </p:nvSpPr>
            <p:spPr>
              <a:xfrm>
                <a:off x="1437085" y="5019074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E31870D-C66F-C640-A814-59F13C034C16}"/>
                </a:ext>
              </a:extLst>
            </p:cNvPr>
            <p:cNvGrpSpPr/>
            <p:nvPr/>
          </p:nvGrpSpPr>
          <p:grpSpPr>
            <a:xfrm>
              <a:off x="2765792" y="5264233"/>
              <a:ext cx="715186" cy="680051"/>
              <a:chOff x="2683149" y="4988122"/>
              <a:chExt cx="989416" cy="914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150D29D-30F4-1146-8F3B-A5FE76694A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6638" b="16966"/>
              <a:stretch/>
            </p:blipFill>
            <p:spPr>
              <a:xfrm>
                <a:off x="2718701" y="5234215"/>
                <a:ext cx="953864" cy="42221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698A6E4-1817-1940-843A-55A4DACC3452}"/>
                  </a:ext>
                </a:extLst>
              </p:cNvPr>
              <p:cNvSpPr/>
              <p:nvPr/>
            </p:nvSpPr>
            <p:spPr>
              <a:xfrm>
                <a:off x="2683149" y="498812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A49253-D5CC-9545-BDD4-B8B9696A13D5}"/>
                </a:ext>
              </a:extLst>
            </p:cNvPr>
            <p:cNvGrpSpPr/>
            <p:nvPr/>
          </p:nvGrpSpPr>
          <p:grpSpPr>
            <a:xfrm>
              <a:off x="3176396" y="5689714"/>
              <a:ext cx="715186" cy="674590"/>
              <a:chOff x="3929213" y="4980942"/>
              <a:chExt cx="975128" cy="9144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9C15FE-3E95-5E41-AA3B-A44D46805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6525" y="5227035"/>
                <a:ext cx="896031" cy="422214"/>
              </a:xfrm>
              <a:prstGeom prst="rect">
                <a:avLst/>
              </a:prstGeom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1CB67CD-CF07-9C48-8955-EE91A4726E9A}"/>
                  </a:ext>
                </a:extLst>
              </p:cNvPr>
              <p:cNvSpPr/>
              <p:nvPr/>
            </p:nvSpPr>
            <p:spPr>
              <a:xfrm>
                <a:off x="3929213" y="498094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37F2F-84CF-BE46-9441-B4482C201565}"/>
              </a:ext>
            </a:extLst>
          </p:cNvPr>
          <p:cNvGrpSpPr/>
          <p:nvPr/>
        </p:nvGrpSpPr>
        <p:grpSpPr>
          <a:xfrm>
            <a:off x="5772729" y="4265810"/>
            <a:ext cx="734583" cy="735520"/>
            <a:chOff x="5780296" y="4777962"/>
            <a:chExt cx="756915" cy="73699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737EFBA-4484-DD47-83B8-224971AE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6484" y="4806538"/>
              <a:ext cx="524537" cy="5245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6EDEBA7-8A55-D84F-B84E-C1367BF409AC}"/>
                </a:ext>
              </a:extLst>
            </p:cNvPr>
            <p:cNvSpPr/>
            <p:nvPr/>
          </p:nvSpPr>
          <p:spPr>
            <a:xfrm>
              <a:off x="5780296" y="4777962"/>
              <a:ext cx="756915" cy="711417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19A3D1E-AA27-7648-9ACA-78B536F108AC}"/>
                </a:ext>
              </a:extLst>
            </p:cNvPr>
            <p:cNvSpPr txBox="1"/>
            <p:nvPr/>
          </p:nvSpPr>
          <p:spPr>
            <a:xfrm>
              <a:off x="5905593" y="5253344"/>
              <a:ext cx="5412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Gio.js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E4EB380-6B80-B440-9B9C-89EC0BAB37D8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09200" y="3565629"/>
            <a:ext cx="920587" cy="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8A2170-5E43-8941-BA7E-6CAAE2C63BFA}"/>
              </a:ext>
            </a:extLst>
          </p:cNvPr>
          <p:cNvCxnSpPr>
            <a:cxnSpLocks/>
            <a:stCxn id="14" idx="1"/>
            <a:endCxn id="61" idx="3"/>
          </p:cNvCxnSpPr>
          <p:nvPr/>
        </p:nvCxnSpPr>
        <p:spPr>
          <a:xfrm flipH="1" flipV="1">
            <a:off x="1660770" y="3565046"/>
            <a:ext cx="933244" cy="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D1E0440-4F26-BA4D-A118-6408D43B0054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2951607" y="4006121"/>
            <a:ext cx="8341" cy="929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F9A444B-2759-2948-84B7-B6F9E56C7075}"/>
              </a:ext>
            </a:extLst>
          </p:cNvPr>
          <p:cNvGrpSpPr/>
          <p:nvPr/>
        </p:nvGrpSpPr>
        <p:grpSpPr>
          <a:xfrm>
            <a:off x="525706" y="3038455"/>
            <a:ext cx="1135064" cy="1033471"/>
            <a:chOff x="239946" y="3481379"/>
            <a:chExt cx="1135064" cy="103347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67EDF6-B980-BC4B-864A-B94C9E55A541}"/>
                </a:ext>
              </a:extLst>
            </p:cNvPr>
            <p:cNvSpPr txBox="1"/>
            <p:nvPr/>
          </p:nvSpPr>
          <p:spPr>
            <a:xfrm>
              <a:off x="276244" y="4144731"/>
              <a:ext cx="1072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Data source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888B157-93DB-4742-9DF3-3D4976E23A83}"/>
                </a:ext>
              </a:extLst>
            </p:cNvPr>
            <p:cNvGrpSpPr/>
            <p:nvPr/>
          </p:nvGrpSpPr>
          <p:grpSpPr>
            <a:xfrm>
              <a:off x="239946" y="3481379"/>
              <a:ext cx="1135064" cy="1033471"/>
              <a:chOff x="239946" y="3481379"/>
              <a:chExt cx="936960" cy="940351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34C2B834-06E1-D248-9890-EFD60C27F9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014" y="3481379"/>
                <a:ext cx="849295" cy="667303"/>
              </a:xfrm>
              <a:prstGeom prst="rect">
                <a:avLst/>
              </a:prstGeom>
              <a:ln w="22225">
                <a:noFill/>
              </a:ln>
            </p:spPr>
          </p:pic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392716-612A-D24D-92EE-284CD7510319}"/>
                  </a:ext>
                </a:extLst>
              </p:cNvPr>
              <p:cNvSpPr/>
              <p:nvPr/>
            </p:nvSpPr>
            <p:spPr>
              <a:xfrm>
                <a:off x="239946" y="3499314"/>
                <a:ext cx="936960" cy="922416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8" name="Graphic 67" descr="Internet">
            <a:extLst>
              <a:ext uri="{FF2B5EF4-FFF2-40B4-BE49-F238E27FC236}">
                <a16:creationId xmlns:a16="http://schemas.microsoft.com/office/drawing/2014/main" id="{6C692F34-3385-3F4E-B1D6-F08548B4B2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69198" y="3788201"/>
            <a:ext cx="914400" cy="914400"/>
          </a:xfrm>
          <a:prstGeom prst="rect">
            <a:avLst/>
          </a:prstGeom>
        </p:spPr>
      </p:pic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9162EE23-EFFF-7049-8F8F-BF167B840660}"/>
              </a:ext>
            </a:extLst>
          </p:cNvPr>
          <p:cNvCxnSpPr>
            <a:stCxn id="17" idx="2"/>
            <a:endCxn id="23" idx="3"/>
          </p:cNvCxnSpPr>
          <p:nvPr/>
        </p:nvCxnSpPr>
        <p:spPr>
          <a:xfrm rot="5400000">
            <a:off x="3228569" y="4853761"/>
            <a:ext cx="2291275" cy="395952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ACCD270B-83C1-CC48-A6D6-4B7D242C9C15}"/>
              </a:ext>
            </a:extLst>
          </p:cNvPr>
          <p:cNvCxnSpPr>
            <a:stCxn id="17" idx="0"/>
            <a:endCxn id="20" idx="0"/>
          </p:cNvCxnSpPr>
          <p:nvPr/>
        </p:nvCxnSpPr>
        <p:spPr>
          <a:xfrm rot="5400000" flipH="1" flipV="1">
            <a:off x="5879216" y="920599"/>
            <a:ext cx="998416" cy="3612485"/>
          </a:xfrm>
          <a:prstGeom prst="bentConnector3">
            <a:avLst>
              <a:gd name="adj1" fmla="val 122896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946F3C3-9DA2-0C49-BAF2-916E4EEFDAA9}"/>
              </a:ext>
            </a:extLst>
          </p:cNvPr>
          <p:cNvSpPr txBox="1"/>
          <p:nvPr/>
        </p:nvSpPr>
        <p:spPr>
          <a:xfrm rot="16200000">
            <a:off x="1905285" y="5117723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Storage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6BBCC0C-960E-2D48-B110-4C44689A064E}"/>
              </a:ext>
            </a:extLst>
          </p:cNvPr>
          <p:cNvSpPr txBox="1"/>
          <p:nvPr/>
        </p:nvSpPr>
        <p:spPr>
          <a:xfrm>
            <a:off x="1729099" y="330401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B17514-BD55-4142-AD11-2D91FA2F2192}"/>
              </a:ext>
            </a:extLst>
          </p:cNvPr>
          <p:cNvSpPr txBox="1"/>
          <p:nvPr/>
        </p:nvSpPr>
        <p:spPr>
          <a:xfrm rot="5400000">
            <a:off x="2689471" y="429955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B82DEA-9ED3-A640-8708-7036DAD8BF88}"/>
              </a:ext>
            </a:extLst>
          </p:cNvPr>
          <p:cNvSpPr txBox="1"/>
          <p:nvPr/>
        </p:nvSpPr>
        <p:spPr>
          <a:xfrm>
            <a:off x="3313615" y="3230430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Request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D7FEC1-7341-EC4D-B7EF-CB3ACD28F15E}"/>
              </a:ext>
            </a:extLst>
          </p:cNvPr>
          <p:cNvSpPr txBox="1"/>
          <p:nvPr/>
        </p:nvSpPr>
        <p:spPr>
          <a:xfrm rot="16200000">
            <a:off x="3997310" y="4376667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A8BED64-9243-814C-9F2C-08F45FF734D0}"/>
              </a:ext>
            </a:extLst>
          </p:cNvPr>
          <p:cNvSpPr txBox="1"/>
          <p:nvPr/>
        </p:nvSpPr>
        <p:spPr>
          <a:xfrm>
            <a:off x="4364953" y="1669657"/>
            <a:ext cx="21072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RESTful API / JSON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E15D323-81D2-B54D-898A-8C1BA5D9C1B8}"/>
              </a:ext>
            </a:extLst>
          </p:cNvPr>
          <p:cNvCxnSpPr>
            <a:cxnSpLocks/>
          </p:cNvCxnSpPr>
          <p:nvPr/>
        </p:nvCxnSpPr>
        <p:spPr>
          <a:xfrm flipH="1">
            <a:off x="6521601" y="2457447"/>
            <a:ext cx="976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69F1D1E-FFB2-BB45-B4DB-9C2EBAB6F43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530799" y="2886360"/>
            <a:ext cx="967345" cy="4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36869C8-6E8A-E64B-BDF9-49A6C054D08B}"/>
              </a:ext>
            </a:extLst>
          </p:cNvPr>
          <p:cNvSpPr txBox="1"/>
          <p:nvPr/>
        </p:nvSpPr>
        <p:spPr>
          <a:xfrm>
            <a:off x="6398307" y="2028611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C3234FB-52E9-234F-94F1-D329D04A5F27}"/>
              </a:ext>
            </a:extLst>
          </p:cNvPr>
          <p:cNvSpPr txBox="1"/>
          <p:nvPr/>
        </p:nvSpPr>
        <p:spPr>
          <a:xfrm>
            <a:off x="6378395" y="2585679"/>
            <a:ext cx="910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Script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9B6E38-02D6-8D49-A71D-B617A38346FD}"/>
              </a:ext>
            </a:extLst>
          </p:cNvPr>
          <p:cNvCxnSpPr>
            <a:cxnSpLocks/>
            <a:stCxn id="93" idx="0"/>
            <a:endCxn id="18" idx="2"/>
          </p:cNvCxnSpPr>
          <p:nvPr/>
        </p:nvCxnSpPr>
        <p:spPr>
          <a:xfrm flipH="1" flipV="1">
            <a:off x="6135709" y="2966617"/>
            <a:ext cx="7927" cy="272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12ABC4D-5558-9340-AAFF-CDA25C0228EE}"/>
              </a:ext>
            </a:extLst>
          </p:cNvPr>
          <p:cNvSpPr/>
          <p:nvPr/>
        </p:nvSpPr>
        <p:spPr>
          <a:xfrm>
            <a:off x="5529273" y="3239440"/>
            <a:ext cx="1228725" cy="316650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Charts, Graphs, Navigation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FCC975A-E2D8-B343-925B-9029FABD43A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01289" y="5108422"/>
            <a:ext cx="930717" cy="43305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4C384894-4180-764F-A35F-A6404BB9D12F}"/>
              </a:ext>
            </a:extLst>
          </p:cNvPr>
          <p:cNvSpPr/>
          <p:nvPr/>
        </p:nvSpPr>
        <p:spPr>
          <a:xfrm>
            <a:off x="7229487" y="4006121"/>
            <a:ext cx="1957388" cy="12231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Styling, UI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E90CB36-F718-394D-B252-CA89C7419D94}"/>
              </a:ext>
            </a:extLst>
          </p:cNvPr>
          <p:cNvCxnSpPr>
            <a:stCxn id="96" idx="0"/>
            <a:endCxn id="20" idx="2"/>
          </p:cNvCxnSpPr>
          <p:nvPr/>
        </p:nvCxnSpPr>
        <p:spPr>
          <a:xfrm flipH="1" flipV="1">
            <a:off x="8184667" y="3553196"/>
            <a:ext cx="23514" cy="452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31D9A1F-C1DC-954C-90B4-D401226E1B0F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 flipV="1">
            <a:off x="8871190" y="2882402"/>
            <a:ext cx="1142506" cy="8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1CC8C077-37BB-9D47-AD9A-44F3213B4E0E}"/>
              </a:ext>
            </a:extLst>
          </p:cNvPr>
          <p:cNvCxnSpPr>
            <a:stCxn id="22" idx="2"/>
            <a:endCxn id="68" idx="1"/>
          </p:cNvCxnSpPr>
          <p:nvPr/>
        </p:nvCxnSpPr>
        <p:spPr>
          <a:xfrm rot="16200000" flipH="1">
            <a:off x="10070291" y="3546493"/>
            <a:ext cx="999905" cy="3979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D0E79773-D026-7849-B124-A7B67758F319}"/>
              </a:ext>
            </a:extLst>
          </p:cNvPr>
          <p:cNvSpPr txBox="1"/>
          <p:nvPr/>
        </p:nvSpPr>
        <p:spPr>
          <a:xfrm>
            <a:off x="9940635" y="4257318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Deploy</a:t>
            </a:r>
          </a:p>
        </p:txBody>
      </p:sp>
    </p:spTree>
    <p:extLst>
      <p:ext uri="{BB962C8B-B14F-4D97-AF65-F5344CB8AC3E}">
        <p14:creationId xmlns:p14="http://schemas.microsoft.com/office/powerpoint/2010/main" val="120090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C81C-24FB-CB4C-9A69-11A68E88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– 2 web pages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441E3F-D0BC-594F-8248-5DC95AEACE04}"/>
              </a:ext>
            </a:extLst>
          </p:cNvPr>
          <p:cNvSpPr/>
          <p:nvPr/>
        </p:nvSpPr>
        <p:spPr>
          <a:xfrm>
            <a:off x="2416628" y="1995489"/>
            <a:ext cx="3124200" cy="4242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Interactive map/globe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Show some stock market stat visually and/or on mouseover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Market showing stock exchange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On click go to detailed page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65BEA4-6BAE-2E49-972C-0E7CBBD7421D}"/>
              </a:ext>
            </a:extLst>
          </p:cNvPr>
          <p:cNvSpPr/>
          <p:nvPr/>
        </p:nvSpPr>
        <p:spPr>
          <a:xfrm>
            <a:off x="7075714" y="1995489"/>
            <a:ext cx="3124200" cy="4242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Typical interactive stock market chart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Min show the composite for the market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9CE18A-5A1E-AB40-BD33-03838E249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3529" y="2244158"/>
            <a:ext cx="2748570" cy="1632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778AD5-ACBF-BA45-991E-8661A0773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082" y="2347063"/>
            <a:ext cx="2929292" cy="17694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F7D6A6-EC8F-6B49-93F3-9D11CA9EFC65}"/>
              </a:ext>
            </a:extLst>
          </p:cNvPr>
          <p:cNvSpPr txBox="1"/>
          <p:nvPr/>
        </p:nvSpPr>
        <p:spPr>
          <a:xfrm>
            <a:off x="2307771" y="1617278"/>
            <a:ext cx="3341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HOME PAGE: team10/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75536-0171-634D-9EEB-439D3A079ACA}"/>
              </a:ext>
            </a:extLst>
          </p:cNvPr>
          <p:cNvSpPr txBox="1"/>
          <p:nvPr/>
        </p:nvSpPr>
        <p:spPr>
          <a:xfrm>
            <a:off x="6574972" y="1565826"/>
            <a:ext cx="391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DETAIL PAGE: team10/&lt;country&gt;.html</a:t>
            </a:r>
          </a:p>
        </p:txBody>
      </p:sp>
    </p:spTree>
    <p:extLst>
      <p:ext uri="{BB962C8B-B14F-4D97-AF65-F5344CB8AC3E}">
        <p14:creationId xmlns:p14="http://schemas.microsoft.com/office/powerpoint/2010/main" val="1406576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75E0-BBFF-D94D-B0DD-5A1BCB3A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Tasks Split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8AB01A-114E-B54A-A680-DE4AA4821B47}"/>
              </a:ext>
            </a:extLst>
          </p:cNvPr>
          <p:cNvGrpSpPr/>
          <p:nvPr/>
        </p:nvGrpSpPr>
        <p:grpSpPr>
          <a:xfrm>
            <a:off x="2594014" y="3125137"/>
            <a:ext cx="715186" cy="944770"/>
            <a:chOff x="2308254" y="3225153"/>
            <a:chExt cx="715186" cy="9447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049EB-4944-6E45-9BC0-F1CC07DE6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80" r="8656" b="7310"/>
            <a:stretch/>
          </p:blipFill>
          <p:spPr>
            <a:xfrm>
              <a:off x="2425058" y="3489872"/>
              <a:ext cx="563528" cy="68005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92A65D0-C9A8-5D49-B24D-BF4532D33075}"/>
                </a:ext>
              </a:extLst>
            </p:cNvPr>
            <p:cNvSpPr/>
            <p:nvPr/>
          </p:nvSpPr>
          <p:spPr>
            <a:xfrm>
              <a:off x="2308254" y="3225153"/>
              <a:ext cx="715186" cy="880984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ETL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505D1A4-6F71-A149-82FD-A0EC8BD08B0D}"/>
              </a:ext>
            </a:extLst>
          </p:cNvPr>
          <p:cNvGrpSpPr/>
          <p:nvPr/>
        </p:nvGrpSpPr>
        <p:grpSpPr>
          <a:xfrm>
            <a:off x="5778116" y="3413995"/>
            <a:ext cx="715186" cy="726187"/>
            <a:chOff x="6313055" y="5038676"/>
            <a:chExt cx="975128" cy="9144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A036EF-DD22-5440-B94A-8C87F5DA2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0" r="21177"/>
            <a:stretch/>
          </p:blipFill>
          <p:spPr>
            <a:xfrm>
              <a:off x="6503417" y="5100937"/>
              <a:ext cx="594404" cy="7898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1AF3E9-97D1-B94D-8258-C4E8B67016FF}"/>
                </a:ext>
              </a:extLst>
            </p:cNvPr>
            <p:cNvSpPr/>
            <p:nvPr/>
          </p:nvSpPr>
          <p:spPr>
            <a:xfrm>
              <a:off x="6313055" y="50386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69C5D6-881E-2149-A99F-631E4D1F7F85}"/>
              </a:ext>
            </a:extLst>
          </p:cNvPr>
          <p:cNvGrpSpPr/>
          <p:nvPr/>
        </p:nvGrpSpPr>
        <p:grpSpPr>
          <a:xfrm>
            <a:off x="4229787" y="3226049"/>
            <a:ext cx="704858" cy="680051"/>
            <a:chOff x="7671162" y="4988122"/>
            <a:chExt cx="1003704" cy="914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B4769C-A726-314C-A11D-561E6C919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3726" y="5172517"/>
              <a:ext cx="951140" cy="5432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7D2DA-1A9F-8645-A2C3-6DDAA015385F}"/>
                </a:ext>
              </a:extLst>
            </p:cNvPr>
            <p:cNvSpPr/>
            <p:nvPr/>
          </p:nvSpPr>
          <p:spPr>
            <a:xfrm>
              <a:off x="7671162" y="4988122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A01E04-86D5-244D-A026-95F148E36E6F}"/>
              </a:ext>
            </a:extLst>
          </p:cNvPr>
          <p:cNvGrpSpPr/>
          <p:nvPr/>
        </p:nvGrpSpPr>
        <p:grpSpPr>
          <a:xfrm>
            <a:off x="5778116" y="2240430"/>
            <a:ext cx="715186" cy="726187"/>
            <a:chOff x="9107588" y="4962804"/>
            <a:chExt cx="975128" cy="914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9A790F-84E6-004B-A4F7-B294C0BF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56165" y="5044270"/>
              <a:ext cx="654142" cy="70259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3888EE-4F38-DB48-ACF4-FF3C2E4A0FB3}"/>
                </a:ext>
              </a:extLst>
            </p:cNvPr>
            <p:cNvSpPr/>
            <p:nvPr/>
          </p:nvSpPr>
          <p:spPr>
            <a:xfrm>
              <a:off x="9107588" y="4962804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E499B3-62C3-B64F-ADDF-5CE80C7F4A39}"/>
              </a:ext>
            </a:extLst>
          </p:cNvPr>
          <p:cNvGrpSpPr/>
          <p:nvPr/>
        </p:nvGrpSpPr>
        <p:grpSpPr>
          <a:xfrm>
            <a:off x="7384358" y="5451556"/>
            <a:ext cx="715186" cy="726188"/>
            <a:chOff x="10379870" y="4929776"/>
            <a:chExt cx="975128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96C4598-A588-B946-BB7B-D7C1B4E32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00"/>
            <a:stretch/>
          </p:blipFill>
          <p:spPr>
            <a:xfrm>
              <a:off x="10554485" y="4953215"/>
              <a:ext cx="625897" cy="86752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E67760-94B1-FA4B-984E-3A94D97B6E56}"/>
                </a:ext>
              </a:extLst>
            </p:cNvPr>
            <p:cNvSpPr/>
            <p:nvPr/>
          </p:nvSpPr>
          <p:spPr>
            <a:xfrm>
              <a:off x="10379870" y="49297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FFC8E9-4EB7-B149-B82A-BD0030918180}"/>
              </a:ext>
            </a:extLst>
          </p:cNvPr>
          <p:cNvGrpSpPr/>
          <p:nvPr/>
        </p:nvGrpSpPr>
        <p:grpSpPr>
          <a:xfrm>
            <a:off x="8307762" y="5438523"/>
            <a:ext cx="715186" cy="790308"/>
            <a:chOff x="8658011" y="2085976"/>
            <a:chExt cx="975128" cy="10712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7E91D2-08E8-5344-B58E-5D2849372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303" r="17936"/>
            <a:stretch/>
          </p:blipFill>
          <p:spPr>
            <a:xfrm>
              <a:off x="8781230" y="2085976"/>
              <a:ext cx="715186" cy="107125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315771-657D-A544-BABA-E3B88E0794E6}"/>
                </a:ext>
              </a:extLst>
            </p:cNvPr>
            <p:cNvSpPr/>
            <p:nvPr/>
          </p:nvSpPr>
          <p:spPr>
            <a:xfrm>
              <a:off x="8658011" y="212345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0C743B-3DF3-934C-8380-E1CD254DDCA1}"/>
              </a:ext>
            </a:extLst>
          </p:cNvPr>
          <p:cNvGrpSpPr/>
          <p:nvPr/>
        </p:nvGrpSpPr>
        <p:grpSpPr>
          <a:xfrm>
            <a:off x="10013696" y="2519308"/>
            <a:ext cx="715186" cy="726188"/>
            <a:chOff x="10058401" y="2071688"/>
            <a:chExt cx="975128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21BD9-A66D-D34D-86E9-61FB8E5D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2500" t="7252" r="33609" b="7055"/>
            <a:stretch/>
          </p:blipFill>
          <p:spPr>
            <a:xfrm>
              <a:off x="10212614" y="2132891"/>
              <a:ext cx="642938" cy="85075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D1C7F-B6D2-994B-8F4B-0AF7BEA60CD3}"/>
                </a:ext>
              </a:extLst>
            </p:cNvPr>
            <p:cNvSpPr/>
            <p:nvPr/>
          </p:nvSpPr>
          <p:spPr>
            <a:xfrm>
              <a:off x="10058401" y="207168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10B49B-EC61-D84D-81F4-223C39527C3B}"/>
              </a:ext>
            </a:extLst>
          </p:cNvPr>
          <p:cNvGrpSpPr/>
          <p:nvPr/>
        </p:nvGrpSpPr>
        <p:grpSpPr>
          <a:xfrm>
            <a:off x="2527536" y="4935312"/>
            <a:ext cx="1648694" cy="1599358"/>
            <a:chOff x="2242888" y="4764946"/>
            <a:chExt cx="1648694" cy="159935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459EB-ABB7-DF46-B6E6-2146D766D3C3}"/>
                </a:ext>
              </a:extLst>
            </p:cNvPr>
            <p:cNvGrpSpPr/>
            <p:nvPr/>
          </p:nvGrpSpPr>
          <p:grpSpPr>
            <a:xfrm>
              <a:off x="2242888" y="4764946"/>
              <a:ext cx="864823" cy="735520"/>
              <a:chOff x="1437085" y="5019074"/>
              <a:chExt cx="975128" cy="914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72B8137-6CF5-9648-9AD2-C62691596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270" y="5243438"/>
                <a:ext cx="768348" cy="577299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52F058-6E85-5D4D-8428-12C4587D2829}"/>
                  </a:ext>
                </a:extLst>
              </p:cNvPr>
              <p:cNvSpPr/>
              <p:nvPr/>
            </p:nvSpPr>
            <p:spPr>
              <a:xfrm>
                <a:off x="1437085" y="5019074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E31870D-C66F-C640-A814-59F13C034C16}"/>
                </a:ext>
              </a:extLst>
            </p:cNvPr>
            <p:cNvGrpSpPr/>
            <p:nvPr/>
          </p:nvGrpSpPr>
          <p:grpSpPr>
            <a:xfrm>
              <a:off x="2765792" y="5264233"/>
              <a:ext cx="715186" cy="680051"/>
              <a:chOff x="2683149" y="4988122"/>
              <a:chExt cx="989416" cy="914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150D29D-30F4-1146-8F3B-A5FE76694A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6638" b="16966"/>
              <a:stretch/>
            </p:blipFill>
            <p:spPr>
              <a:xfrm>
                <a:off x="2718701" y="5234215"/>
                <a:ext cx="953864" cy="42221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698A6E4-1817-1940-843A-55A4DACC3452}"/>
                  </a:ext>
                </a:extLst>
              </p:cNvPr>
              <p:cNvSpPr/>
              <p:nvPr/>
            </p:nvSpPr>
            <p:spPr>
              <a:xfrm>
                <a:off x="2683149" y="498812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A49253-D5CC-9545-BDD4-B8B9696A13D5}"/>
                </a:ext>
              </a:extLst>
            </p:cNvPr>
            <p:cNvGrpSpPr/>
            <p:nvPr/>
          </p:nvGrpSpPr>
          <p:grpSpPr>
            <a:xfrm>
              <a:off x="3176396" y="5689714"/>
              <a:ext cx="715186" cy="674590"/>
              <a:chOff x="3929213" y="4980942"/>
              <a:chExt cx="975128" cy="9144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9C15FE-3E95-5E41-AA3B-A44D46805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6525" y="5227035"/>
                <a:ext cx="896031" cy="422214"/>
              </a:xfrm>
              <a:prstGeom prst="rect">
                <a:avLst/>
              </a:prstGeom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1CB67CD-CF07-9C48-8955-EE91A4726E9A}"/>
                  </a:ext>
                </a:extLst>
              </p:cNvPr>
              <p:cNvSpPr/>
              <p:nvPr/>
            </p:nvSpPr>
            <p:spPr>
              <a:xfrm>
                <a:off x="3929213" y="498094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37F2F-84CF-BE46-9441-B4482C201565}"/>
              </a:ext>
            </a:extLst>
          </p:cNvPr>
          <p:cNvGrpSpPr/>
          <p:nvPr/>
        </p:nvGrpSpPr>
        <p:grpSpPr>
          <a:xfrm>
            <a:off x="5772729" y="4265810"/>
            <a:ext cx="734583" cy="735520"/>
            <a:chOff x="5780296" y="4777962"/>
            <a:chExt cx="756915" cy="73699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737EFBA-4484-DD47-83B8-224971AE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6484" y="4806538"/>
              <a:ext cx="524537" cy="5245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6EDEBA7-8A55-D84F-B84E-C1367BF409AC}"/>
                </a:ext>
              </a:extLst>
            </p:cNvPr>
            <p:cNvSpPr/>
            <p:nvPr/>
          </p:nvSpPr>
          <p:spPr>
            <a:xfrm>
              <a:off x="5780296" y="4777962"/>
              <a:ext cx="756915" cy="711417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19A3D1E-AA27-7648-9ACA-78B536F108AC}"/>
                </a:ext>
              </a:extLst>
            </p:cNvPr>
            <p:cNvSpPr txBox="1"/>
            <p:nvPr/>
          </p:nvSpPr>
          <p:spPr>
            <a:xfrm>
              <a:off x="5905593" y="5253344"/>
              <a:ext cx="5412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Gio.js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E4EB380-6B80-B440-9B9C-89EC0BAB37D8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09200" y="3565629"/>
            <a:ext cx="920587" cy="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8A2170-5E43-8941-BA7E-6CAAE2C63BFA}"/>
              </a:ext>
            </a:extLst>
          </p:cNvPr>
          <p:cNvCxnSpPr>
            <a:cxnSpLocks/>
            <a:stCxn id="14" idx="1"/>
            <a:endCxn id="61" idx="3"/>
          </p:cNvCxnSpPr>
          <p:nvPr/>
        </p:nvCxnSpPr>
        <p:spPr>
          <a:xfrm flipH="1" flipV="1">
            <a:off x="1660770" y="3565046"/>
            <a:ext cx="933244" cy="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D1E0440-4F26-BA4D-A118-6408D43B0054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2951607" y="4006121"/>
            <a:ext cx="8341" cy="929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F9A444B-2759-2948-84B7-B6F9E56C7075}"/>
              </a:ext>
            </a:extLst>
          </p:cNvPr>
          <p:cNvGrpSpPr/>
          <p:nvPr/>
        </p:nvGrpSpPr>
        <p:grpSpPr>
          <a:xfrm>
            <a:off x="525706" y="3038455"/>
            <a:ext cx="1135064" cy="1033471"/>
            <a:chOff x="239946" y="3481379"/>
            <a:chExt cx="1135064" cy="103347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67EDF6-B980-BC4B-864A-B94C9E55A541}"/>
                </a:ext>
              </a:extLst>
            </p:cNvPr>
            <p:cNvSpPr txBox="1"/>
            <p:nvPr/>
          </p:nvSpPr>
          <p:spPr>
            <a:xfrm>
              <a:off x="276244" y="4144731"/>
              <a:ext cx="1072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Data source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888B157-93DB-4742-9DF3-3D4976E23A83}"/>
                </a:ext>
              </a:extLst>
            </p:cNvPr>
            <p:cNvGrpSpPr/>
            <p:nvPr/>
          </p:nvGrpSpPr>
          <p:grpSpPr>
            <a:xfrm>
              <a:off x="239946" y="3481379"/>
              <a:ext cx="1135064" cy="1033471"/>
              <a:chOff x="239946" y="3481379"/>
              <a:chExt cx="936960" cy="940351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34C2B834-06E1-D248-9890-EFD60C27F9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014" y="3481379"/>
                <a:ext cx="849295" cy="667303"/>
              </a:xfrm>
              <a:prstGeom prst="rect">
                <a:avLst/>
              </a:prstGeom>
              <a:ln w="22225">
                <a:noFill/>
              </a:ln>
            </p:spPr>
          </p:pic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392716-612A-D24D-92EE-284CD7510319}"/>
                  </a:ext>
                </a:extLst>
              </p:cNvPr>
              <p:cNvSpPr/>
              <p:nvPr/>
            </p:nvSpPr>
            <p:spPr>
              <a:xfrm>
                <a:off x="239946" y="3499314"/>
                <a:ext cx="936960" cy="922416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8" name="Graphic 67" descr="Internet">
            <a:extLst>
              <a:ext uri="{FF2B5EF4-FFF2-40B4-BE49-F238E27FC236}">
                <a16:creationId xmlns:a16="http://schemas.microsoft.com/office/drawing/2014/main" id="{6C692F34-3385-3F4E-B1D6-F08548B4B2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69198" y="3788201"/>
            <a:ext cx="914400" cy="914400"/>
          </a:xfrm>
          <a:prstGeom prst="rect">
            <a:avLst/>
          </a:prstGeom>
        </p:spPr>
      </p:pic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9162EE23-EFFF-7049-8F8F-BF167B840660}"/>
              </a:ext>
            </a:extLst>
          </p:cNvPr>
          <p:cNvCxnSpPr>
            <a:stCxn id="17" idx="2"/>
            <a:endCxn id="23" idx="3"/>
          </p:cNvCxnSpPr>
          <p:nvPr/>
        </p:nvCxnSpPr>
        <p:spPr>
          <a:xfrm rot="5400000">
            <a:off x="3228569" y="4853761"/>
            <a:ext cx="2291275" cy="395952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ACCD270B-83C1-CC48-A6D6-4B7D242C9C15}"/>
              </a:ext>
            </a:extLst>
          </p:cNvPr>
          <p:cNvCxnSpPr>
            <a:cxnSpLocks/>
            <a:stCxn id="17" idx="0"/>
          </p:cNvCxnSpPr>
          <p:nvPr/>
        </p:nvCxnSpPr>
        <p:spPr>
          <a:xfrm rot="5400000" flipH="1" flipV="1">
            <a:off x="5879216" y="920599"/>
            <a:ext cx="998416" cy="3612485"/>
          </a:xfrm>
          <a:prstGeom prst="bentConnector3">
            <a:avLst>
              <a:gd name="adj1" fmla="val 122896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946F3C3-9DA2-0C49-BAF2-916E4EEFDAA9}"/>
              </a:ext>
            </a:extLst>
          </p:cNvPr>
          <p:cNvSpPr txBox="1"/>
          <p:nvPr/>
        </p:nvSpPr>
        <p:spPr>
          <a:xfrm rot="16200000">
            <a:off x="1905285" y="5117723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Storage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6BBCC0C-960E-2D48-B110-4C44689A064E}"/>
              </a:ext>
            </a:extLst>
          </p:cNvPr>
          <p:cNvSpPr txBox="1"/>
          <p:nvPr/>
        </p:nvSpPr>
        <p:spPr>
          <a:xfrm>
            <a:off x="1729099" y="330401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B17514-BD55-4142-AD11-2D91FA2F2192}"/>
              </a:ext>
            </a:extLst>
          </p:cNvPr>
          <p:cNvSpPr txBox="1"/>
          <p:nvPr/>
        </p:nvSpPr>
        <p:spPr>
          <a:xfrm rot="5400000">
            <a:off x="2689471" y="429955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B82DEA-9ED3-A640-8708-7036DAD8BF88}"/>
              </a:ext>
            </a:extLst>
          </p:cNvPr>
          <p:cNvSpPr txBox="1"/>
          <p:nvPr/>
        </p:nvSpPr>
        <p:spPr>
          <a:xfrm>
            <a:off x="3313615" y="3230430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Request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D7FEC1-7341-EC4D-B7EF-CB3ACD28F15E}"/>
              </a:ext>
            </a:extLst>
          </p:cNvPr>
          <p:cNvSpPr txBox="1"/>
          <p:nvPr/>
        </p:nvSpPr>
        <p:spPr>
          <a:xfrm rot="16200000">
            <a:off x="3997310" y="4376667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A8BED64-9243-814C-9F2C-08F45FF734D0}"/>
              </a:ext>
            </a:extLst>
          </p:cNvPr>
          <p:cNvSpPr txBox="1"/>
          <p:nvPr/>
        </p:nvSpPr>
        <p:spPr>
          <a:xfrm>
            <a:off x="4364953" y="1669657"/>
            <a:ext cx="21072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RESTful API / JSON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E15D323-81D2-B54D-898A-8C1BA5D9C1B8}"/>
              </a:ext>
            </a:extLst>
          </p:cNvPr>
          <p:cNvCxnSpPr>
            <a:cxnSpLocks/>
          </p:cNvCxnSpPr>
          <p:nvPr/>
        </p:nvCxnSpPr>
        <p:spPr>
          <a:xfrm flipH="1">
            <a:off x="6521601" y="2457447"/>
            <a:ext cx="976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69F1D1E-FFB2-BB45-B4DB-9C2EBAB6F439}"/>
              </a:ext>
            </a:extLst>
          </p:cNvPr>
          <p:cNvCxnSpPr>
            <a:cxnSpLocks/>
          </p:cNvCxnSpPr>
          <p:nvPr/>
        </p:nvCxnSpPr>
        <p:spPr>
          <a:xfrm>
            <a:off x="6530799" y="2886360"/>
            <a:ext cx="967345" cy="4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36869C8-6E8A-E64B-BDF9-49A6C054D08B}"/>
              </a:ext>
            </a:extLst>
          </p:cNvPr>
          <p:cNvSpPr txBox="1"/>
          <p:nvPr/>
        </p:nvSpPr>
        <p:spPr>
          <a:xfrm>
            <a:off x="6398307" y="2028611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C3234FB-52E9-234F-94F1-D329D04A5F27}"/>
              </a:ext>
            </a:extLst>
          </p:cNvPr>
          <p:cNvSpPr txBox="1"/>
          <p:nvPr/>
        </p:nvSpPr>
        <p:spPr>
          <a:xfrm>
            <a:off x="6378395" y="2585679"/>
            <a:ext cx="910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Script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9B6E38-02D6-8D49-A71D-B617A38346FD}"/>
              </a:ext>
            </a:extLst>
          </p:cNvPr>
          <p:cNvCxnSpPr>
            <a:cxnSpLocks/>
            <a:stCxn id="93" idx="0"/>
            <a:endCxn id="18" idx="2"/>
          </p:cNvCxnSpPr>
          <p:nvPr/>
        </p:nvCxnSpPr>
        <p:spPr>
          <a:xfrm flipH="1" flipV="1">
            <a:off x="6135709" y="2966617"/>
            <a:ext cx="7927" cy="272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12ABC4D-5558-9340-AAFF-CDA25C0228EE}"/>
              </a:ext>
            </a:extLst>
          </p:cNvPr>
          <p:cNvSpPr/>
          <p:nvPr/>
        </p:nvSpPr>
        <p:spPr>
          <a:xfrm>
            <a:off x="5529273" y="3239440"/>
            <a:ext cx="1228725" cy="316650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Charts, Graphs, Navigation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FCC975A-E2D8-B343-925B-9029FABD43A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01289" y="5108422"/>
            <a:ext cx="930717" cy="43305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4C384894-4180-764F-A35F-A6404BB9D12F}"/>
              </a:ext>
            </a:extLst>
          </p:cNvPr>
          <p:cNvSpPr/>
          <p:nvPr/>
        </p:nvSpPr>
        <p:spPr>
          <a:xfrm>
            <a:off x="7230392" y="5366047"/>
            <a:ext cx="1957388" cy="12231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Styling, UI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E90CB36-F718-394D-B252-CA89C7419D94}"/>
              </a:ext>
            </a:extLst>
          </p:cNvPr>
          <p:cNvCxnSpPr>
            <a:cxnSpLocks/>
            <a:stCxn id="96" idx="0"/>
          </p:cNvCxnSpPr>
          <p:nvPr/>
        </p:nvCxnSpPr>
        <p:spPr>
          <a:xfrm flipV="1">
            <a:off x="8209086" y="5160866"/>
            <a:ext cx="0" cy="205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31D9A1F-C1DC-954C-90B4-D401226E1B0F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8729174" y="2882402"/>
            <a:ext cx="1284522" cy="3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1CC8C077-37BB-9D47-AD9A-44F3213B4E0E}"/>
              </a:ext>
            </a:extLst>
          </p:cNvPr>
          <p:cNvCxnSpPr>
            <a:stCxn id="22" idx="2"/>
            <a:endCxn id="68" idx="1"/>
          </p:cNvCxnSpPr>
          <p:nvPr/>
        </p:nvCxnSpPr>
        <p:spPr>
          <a:xfrm rot="16200000" flipH="1">
            <a:off x="10070291" y="3546493"/>
            <a:ext cx="999905" cy="3979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D0E79773-D026-7849-B124-A7B67758F319}"/>
              </a:ext>
            </a:extLst>
          </p:cNvPr>
          <p:cNvSpPr txBox="1"/>
          <p:nvPr/>
        </p:nvSpPr>
        <p:spPr>
          <a:xfrm>
            <a:off x="9940635" y="4257318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Deploy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2D5FC1A-8488-4248-A1A0-07CADF512699}"/>
              </a:ext>
            </a:extLst>
          </p:cNvPr>
          <p:cNvSpPr/>
          <p:nvPr/>
        </p:nvSpPr>
        <p:spPr>
          <a:xfrm rot="19256450">
            <a:off x="583022" y="2165356"/>
            <a:ext cx="3592286" cy="5150542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B5438B1-B96B-2D46-9174-8EC41BB5AF3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41262" y="2227633"/>
            <a:ext cx="1074808" cy="145866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38FBB58-AB3D-6747-BB1D-0F26F522847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586561" y="3736500"/>
            <a:ext cx="1074808" cy="1468762"/>
          </a:xfrm>
          <a:prstGeom prst="rect">
            <a:avLst/>
          </a:prstGeom>
        </p:spPr>
      </p:pic>
      <p:sp>
        <p:nvSpPr>
          <p:cNvPr id="83" name="Oval 82">
            <a:extLst>
              <a:ext uri="{FF2B5EF4-FFF2-40B4-BE49-F238E27FC236}">
                <a16:creationId xmlns:a16="http://schemas.microsoft.com/office/drawing/2014/main" id="{9DB51788-7069-E945-BDEF-B8720006FD1D}"/>
              </a:ext>
            </a:extLst>
          </p:cNvPr>
          <p:cNvSpPr/>
          <p:nvPr/>
        </p:nvSpPr>
        <p:spPr>
          <a:xfrm rot="1660900">
            <a:off x="4168458" y="1167630"/>
            <a:ext cx="1729219" cy="3120453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A2E2A4B-405A-064F-80EE-91CC6D826005}"/>
              </a:ext>
            </a:extLst>
          </p:cNvPr>
          <p:cNvSpPr/>
          <p:nvPr/>
        </p:nvSpPr>
        <p:spPr>
          <a:xfrm>
            <a:off x="7352264" y="1922314"/>
            <a:ext cx="1460146" cy="1854774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B9E5107-A66B-574A-B70E-64298760265C}"/>
              </a:ext>
            </a:extLst>
          </p:cNvPr>
          <p:cNvSpPr/>
          <p:nvPr/>
        </p:nvSpPr>
        <p:spPr>
          <a:xfrm>
            <a:off x="7405480" y="3518443"/>
            <a:ext cx="1460146" cy="1854774"/>
          </a:xfrm>
          <a:prstGeom prst="ellipse">
            <a:avLst/>
          </a:prstGeom>
          <a:solidFill>
            <a:schemeClr val="accent1"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Graphic 41" descr="User">
            <a:extLst>
              <a:ext uri="{FF2B5EF4-FFF2-40B4-BE49-F238E27FC236}">
                <a16:creationId xmlns:a16="http://schemas.microsoft.com/office/drawing/2014/main" id="{2AC8C202-1FD5-C848-8D1F-DC72F4E7973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81000" y="1708195"/>
            <a:ext cx="914400" cy="914400"/>
          </a:xfrm>
          <a:prstGeom prst="rect">
            <a:avLst/>
          </a:prstGeom>
        </p:spPr>
      </p:pic>
      <p:pic>
        <p:nvPicPr>
          <p:cNvPr id="91" name="Graphic 90" descr="User">
            <a:extLst>
              <a:ext uri="{FF2B5EF4-FFF2-40B4-BE49-F238E27FC236}">
                <a16:creationId xmlns:a16="http://schemas.microsoft.com/office/drawing/2014/main" id="{F4973E65-B054-AB44-8912-AD4AA460F47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434248" y="1501961"/>
            <a:ext cx="914400" cy="914400"/>
          </a:xfrm>
          <a:prstGeom prst="rect">
            <a:avLst/>
          </a:prstGeom>
        </p:spPr>
      </p:pic>
      <p:pic>
        <p:nvPicPr>
          <p:cNvPr id="92" name="Graphic 91" descr="User">
            <a:extLst>
              <a:ext uri="{FF2B5EF4-FFF2-40B4-BE49-F238E27FC236}">
                <a16:creationId xmlns:a16="http://schemas.microsoft.com/office/drawing/2014/main" id="{DA7808B4-7E5F-2D4B-80C9-C64B50FCCF8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728501" y="1846539"/>
            <a:ext cx="610666" cy="610666"/>
          </a:xfrm>
          <a:prstGeom prst="rect">
            <a:avLst/>
          </a:prstGeom>
        </p:spPr>
      </p:pic>
      <p:pic>
        <p:nvPicPr>
          <p:cNvPr id="95" name="Graphic 94" descr="User">
            <a:extLst>
              <a:ext uri="{FF2B5EF4-FFF2-40B4-BE49-F238E27FC236}">
                <a16:creationId xmlns:a16="http://schemas.microsoft.com/office/drawing/2014/main" id="{C1D0EBF8-2112-C74D-8262-FEE2ADDBDE0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8826372" y="3813221"/>
            <a:ext cx="610666" cy="6106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F80A92-7450-7749-A82D-D26D7034133F}"/>
              </a:ext>
            </a:extLst>
          </p:cNvPr>
          <p:cNvSpPr txBox="1"/>
          <p:nvPr/>
        </p:nvSpPr>
        <p:spPr>
          <a:xfrm>
            <a:off x="1020330" y="1922314"/>
            <a:ext cx="1028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ETL Person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E83CC08A-1E47-E34D-802B-0DED42AA8CD0}"/>
              </a:ext>
            </a:extLst>
          </p:cNvPr>
          <p:cNvSpPr txBox="1"/>
          <p:nvPr/>
        </p:nvSpPr>
        <p:spPr>
          <a:xfrm>
            <a:off x="2753480" y="1627036"/>
            <a:ext cx="1028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Flask/JSON Person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900B840-2C3D-FE41-8850-667222EE8504}"/>
              </a:ext>
            </a:extLst>
          </p:cNvPr>
          <p:cNvSpPr txBox="1"/>
          <p:nvPr/>
        </p:nvSpPr>
        <p:spPr>
          <a:xfrm>
            <a:off x="9063037" y="1746601"/>
            <a:ext cx="1028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Home page Person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52D2806-2C04-574C-B8BF-2684C51217BF}"/>
              </a:ext>
            </a:extLst>
          </p:cNvPr>
          <p:cNvSpPr txBox="1"/>
          <p:nvPr/>
        </p:nvSpPr>
        <p:spPr>
          <a:xfrm>
            <a:off x="8705747" y="3399365"/>
            <a:ext cx="1094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Market page Person</a:t>
            </a:r>
          </a:p>
        </p:txBody>
      </p:sp>
    </p:spTree>
    <p:extLst>
      <p:ext uri="{BB962C8B-B14F-4D97-AF65-F5344CB8AC3E}">
        <p14:creationId xmlns:p14="http://schemas.microsoft.com/office/powerpoint/2010/main" val="2352131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F9400-B3DD-D04B-89E1-3CB6CA94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Tasks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33A3EB-D64A-9E4D-B997-13DA94CB06B0}"/>
              </a:ext>
            </a:extLst>
          </p:cNvPr>
          <p:cNvSpPr txBox="1">
            <a:spLocks/>
          </p:cNvSpPr>
          <p:nvPr/>
        </p:nvSpPr>
        <p:spPr>
          <a:xfrm>
            <a:off x="260043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ETL Person</a:t>
            </a:r>
          </a:p>
          <a:p>
            <a:pPr lvl="1"/>
            <a:r>
              <a:rPr lang="en-US" dirty="0"/>
              <a:t>Identify data source</a:t>
            </a:r>
          </a:p>
          <a:p>
            <a:pPr lvl="1"/>
            <a:r>
              <a:rPr lang="en-US" dirty="0"/>
              <a:t>Extract data</a:t>
            </a:r>
          </a:p>
          <a:p>
            <a:pPr lvl="1"/>
            <a:r>
              <a:rPr lang="en-US" dirty="0"/>
              <a:t>Clean data</a:t>
            </a:r>
          </a:p>
          <a:p>
            <a:pPr lvl="1"/>
            <a:r>
              <a:rPr lang="en-US" dirty="0"/>
              <a:t>Load data to </a:t>
            </a:r>
            <a:r>
              <a:rPr lang="en-US" dirty="0" err="1"/>
              <a:t>db</a:t>
            </a:r>
            <a:r>
              <a:rPr lang="en-US" dirty="0"/>
              <a:t> in for needed by Flask person</a:t>
            </a:r>
          </a:p>
          <a:p>
            <a:r>
              <a:rPr lang="en-US" b="1" dirty="0">
                <a:highlight>
                  <a:srgbClr val="FFFF00"/>
                </a:highlight>
              </a:rPr>
              <a:t>Provide some test data for Flask Person early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53BC91-F970-8140-ACA6-BAB5B435C9C6}"/>
              </a:ext>
            </a:extLst>
          </p:cNvPr>
          <p:cNvSpPr txBox="1">
            <a:spLocks/>
          </p:cNvSpPr>
          <p:nvPr/>
        </p:nvSpPr>
        <p:spPr>
          <a:xfrm>
            <a:off x="3204028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Flask/JSON Person</a:t>
            </a:r>
          </a:p>
          <a:p>
            <a:pPr lvl="1"/>
            <a:r>
              <a:rPr lang="en-US" dirty="0"/>
              <a:t>Send request to Python to refresh data</a:t>
            </a:r>
          </a:p>
          <a:p>
            <a:pPr lvl="1"/>
            <a:r>
              <a:rPr lang="en-US" dirty="0"/>
              <a:t>Read data from </a:t>
            </a:r>
            <a:r>
              <a:rPr lang="en-US" dirty="0" err="1"/>
              <a:t>db</a:t>
            </a:r>
            <a:endParaRPr lang="en-US" dirty="0"/>
          </a:p>
          <a:p>
            <a:pPr lvl="1"/>
            <a:r>
              <a:rPr lang="en-US" dirty="0"/>
              <a:t>Publish JSON to URLs needed by web pages</a:t>
            </a:r>
          </a:p>
          <a:p>
            <a:r>
              <a:rPr lang="en-US" b="1" dirty="0">
                <a:highlight>
                  <a:srgbClr val="FFFF00"/>
                </a:highlight>
              </a:rPr>
              <a:t>Provide test JSON data for page people early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B3A42AE-8DE6-1F40-B9FE-B493DD4F4540}"/>
              </a:ext>
            </a:extLst>
          </p:cNvPr>
          <p:cNvSpPr txBox="1">
            <a:spLocks/>
          </p:cNvSpPr>
          <p:nvPr/>
        </p:nvSpPr>
        <p:spPr>
          <a:xfrm>
            <a:off x="6136862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Home page Person</a:t>
            </a:r>
          </a:p>
          <a:p>
            <a:pPr lvl="1"/>
            <a:r>
              <a:rPr lang="en-US" dirty="0"/>
              <a:t>Design visualization</a:t>
            </a:r>
          </a:p>
          <a:p>
            <a:pPr lvl="1"/>
            <a:r>
              <a:rPr lang="en-US" dirty="0"/>
              <a:t>Identify library</a:t>
            </a:r>
          </a:p>
          <a:p>
            <a:pPr lvl="1"/>
            <a:r>
              <a:rPr lang="en-US" dirty="0"/>
              <a:t>Use JSON data to populate visualization.</a:t>
            </a:r>
          </a:p>
          <a:p>
            <a:pPr lvl="1"/>
            <a:r>
              <a:rPr lang="en-US" dirty="0"/>
              <a:t>Use some D3.js custom work</a:t>
            </a:r>
          </a:p>
          <a:p>
            <a:r>
              <a:rPr lang="en-US" b="1" dirty="0">
                <a:highlight>
                  <a:srgbClr val="FFFF00"/>
                </a:highlight>
              </a:rPr>
              <a:t>Identify data needs of library viz package early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C853DB6-C91D-9C48-BF76-DADE2E6A2494}"/>
              </a:ext>
            </a:extLst>
          </p:cNvPr>
          <p:cNvSpPr txBox="1">
            <a:spLocks/>
          </p:cNvSpPr>
          <p:nvPr/>
        </p:nvSpPr>
        <p:spPr>
          <a:xfrm>
            <a:off x="9069696" y="1714115"/>
            <a:ext cx="2852854" cy="435133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Market page Person</a:t>
            </a:r>
          </a:p>
          <a:p>
            <a:pPr lvl="1"/>
            <a:r>
              <a:rPr lang="en-US" dirty="0"/>
              <a:t>Design visualization</a:t>
            </a:r>
          </a:p>
          <a:p>
            <a:pPr lvl="1"/>
            <a:r>
              <a:rPr lang="en-US" dirty="0"/>
              <a:t>Identify library</a:t>
            </a:r>
          </a:p>
          <a:p>
            <a:pPr lvl="1"/>
            <a:r>
              <a:rPr lang="en-US" dirty="0"/>
              <a:t>Use JSON data to populate visualization.</a:t>
            </a:r>
          </a:p>
          <a:p>
            <a:pPr lvl="1"/>
            <a:r>
              <a:rPr lang="en-US" dirty="0"/>
              <a:t>Use some D3.js custom work</a:t>
            </a:r>
          </a:p>
          <a:p>
            <a:r>
              <a:rPr lang="en-US" b="1" dirty="0">
                <a:highlight>
                  <a:srgbClr val="FFFF00"/>
                </a:highlight>
              </a:rPr>
              <a:t>Identify data needs of library viz package early</a:t>
            </a:r>
          </a:p>
        </p:txBody>
      </p:sp>
    </p:spTree>
    <p:extLst>
      <p:ext uri="{BB962C8B-B14F-4D97-AF65-F5344CB8AC3E}">
        <p14:creationId xmlns:p14="http://schemas.microsoft.com/office/powerpoint/2010/main" val="194158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DC5C8-8355-7143-90E8-C4C29EFF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deliverables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B9F469-1858-3F4A-94B4-2D9B90CB2E28}"/>
              </a:ext>
            </a:extLst>
          </p:cNvPr>
          <p:cNvCxnSpPr>
            <a:cxnSpLocks/>
          </p:cNvCxnSpPr>
          <p:nvPr/>
        </p:nvCxnSpPr>
        <p:spPr>
          <a:xfrm>
            <a:off x="479502" y="1704061"/>
            <a:ext cx="115161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457FCA-EF0B-1549-B8DF-8650BFE0C040}"/>
              </a:ext>
            </a:extLst>
          </p:cNvPr>
          <p:cNvCxnSpPr>
            <a:cxnSpLocks/>
          </p:cNvCxnSpPr>
          <p:nvPr/>
        </p:nvCxnSpPr>
        <p:spPr>
          <a:xfrm>
            <a:off x="11769072" y="1531217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32D9330-1A27-974F-8001-1537957EFF81}"/>
              </a:ext>
            </a:extLst>
          </p:cNvPr>
          <p:cNvSpPr txBox="1"/>
          <p:nvPr/>
        </p:nvSpPr>
        <p:spPr>
          <a:xfrm>
            <a:off x="10228880" y="889552"/>
            <a:ext cx="1844298" cy="584775"/>
          </a:xfrm>
          <a:prstGeom prst="rect">
            <a:avLst/>
          </a:prstGeom>
          <a:solidFill>
            <a:srgbClr val="FFFF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Tuesday, July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PRESENTATION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ABE7E7B-F0ED-C14D-B0CA-A9D9CBE728CB}"/>
              </a:ext>
            </a:extLst>
          </p:cNvPr>
          <p:cNvCxnSpPr>
            <a:cxnSpLocks/>
          </p:cNvCxnSpPr>
          <p:nvPr/>
        </p:nvCxnSpPr>
        <p:spPr>
          <a:xfrm>
            <a:off x="1525982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152EC67-BA5B-A64E-91BD-610F33ECE044}"/>
              </a:ext>
            </a:extLst>
          </p:cNvPr>
          <p:cNvSpPr txBox="1"/>
          <p:nvPr/>
        </p:nvSpPr>
        <p:spPr>
          <a:xfrm>
            <a:off x="428783" y="2107773"/>
            <a:ext cx="2050931" cy="25545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Saturday, July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Agree 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Roles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Identify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Data 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Viz libraries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0A519F-2468-EB4B-A178-88B6267FDF87}"/>
              </a:ext>
            </a:extLst>
          </p:cNvPr>
          <p:cNvCxnSpPr>
            <a:cxnSpLocks/>
          </p:cNvCxnSpPr>
          <p:nvPr/>
        </p:nvCxnSpPr>
        <p:spPr>
          <a:xfrm>
            <a:off x="3646992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1789C92-C476-264C-82DE-EDB86C294598}"/>
              </a:ext>
            </a:extLst>
          </p:cNvPr>
          <p:cNvSpPr txBox="1"/>
          <p:nvPr/>
        </p:nvSpPr>
        <p:spPr>
          <a:xfrm>
            <a:off x="2607589" y="2107773"/>
            <a:ext cx="2050931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Tuesday, July 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All the pieces collected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ETL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Sample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Choose </a:t>
            </a:r>
            <a:r>
              <a:rPr lang="en-US" sz="1600" dirty="0" err="1"/>
              <a:t>db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Endpoints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Sample JSON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Python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Home &amp; Market page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Choose library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Data requirements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7A931C8-0F8D-254F-AF74-7CEFBFB00744}"/>
              </a:ext>
            </a:extLst>
          </p:cNvPr>
          <p:cNvCxnSpPr>
            <a:cxnSpLocks/>
          </p:cNvCxnSpPr>
          <p:nvPr/>
        </p:nvCxnSpPr>
        <p:spPr>
          <a:xfrm>
            <a:off x="5783499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D1A826F-1E08-784A-9918-A8FB736B2981}"/>
              </a:ext>
            </a:extLst>
          </p:cNvPr>
          <p:cNvSpPr txBox="1"/>
          <p:nvPr/>
        </p:nvSpPr>
        <p:spPr>
          <a:xfrm>
            <a:off x="4801892" y="2107773"/>
            <a:ext cx="2050931" cy="3785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Thursday, July 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Individual pieces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ETL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data loaded </a:t>
            </a:r>
            <a:r>
              <a:rPr lang="en-US" sz="1600" dirty="0" err="1"/>
              <a:t>indb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Flask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JSON and request functioning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Home &amp; Market page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Prelim functioning viz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308F10-744D-CA49-80F8-AE8ACDA1B0B1}"/>
              </a:ext>
            </a:extLst>
          </p:cNvPr>
          <p:cNvCxnSpPr>
            <a:cxnSpLocks/>
          </p:cNvCxnSpPr>
          <p:nvPr/>
        </p:nvCxnSpPr>
        <p:spPr>
          <a:xfrm>
            <a:off x="7904509" y="1581398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A4136F1-7164-ED46-97F9-856510B57D32}"/>
              </a:ext>
            </a:extLst>
          </p:cNvPr>
          <p:cNvSpPr txBox="1"/>
          <p:nvPr/>
        </p:nvSpPr>
        <p:spPr>
          <a:xfrm>
            <a:off x="6980698" y="2107773"/>
            <a:ext cx="205093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Saturday, July 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MVP functional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D574F3-2A20-C64B-BB2D-EA03172EBBA4}"/>
              </a:ext>
            </a:extLst>
          </p:cNvPr>
          <p:cNvCxnSpPr>
            <a:cxnSpLocks/>
          </p:cNvCxnSpPr>
          <p:nvPr/>
        </p:nvCxnSpPr>
        <p:spPr>
          <a:xfrm>
            <a:off x="10083315" y="1564755"/>
            <a:ext cx="0" cy="345687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378DB0-C278-7340-92E8-71B323564785}"/>
              </a:ext>
            </a:extLst>
          </p:cNvPr>
          <p:cNvSpPr txBox="1"/>
          <p:nvPr/>
        </p:nvSpPr>
        <p:spPr>
          <a:xfrm>
            <a:off x="9159504" y="2091130"/>
            <a:ext cx="2050931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Monday, July 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Final version</a:t>
            </a:r>
          </a:p>
        </p:txBody>
      </p:sp>
    </p:spTree>
    <p:extLst>
      <p:ext uri="{BB962C8B-B14F-4D97-AF65-F5344CB8AC3E}">
        <p14:creationId xmlns:p14="http://schemas.microsoft.com/office/powerpoint/2010/main" val="57470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89E2-9675-8C44-8ED4-FDC46DAC0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de-risking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5DF72-00FD-D14A-957E-44DEE7683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ETL Person and Market Page Person work closely to align data needs. Ideally find a data source that also has a stock chart JS library, or vice versa.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Bypass </a:t>
            </a:r>
            <a:r>
              <a:rPr lang="en-US" dirty="0" err="1"/>
              <a:t>db</a:t>
            </a:r>
            <a:r>
              <a:rPr lang="en-US" dirty="0"/>
              <a:t> and Flask initially if there’s a JSON API feed that Market Page can use directly.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Flask Person prioritize getting the data to the Market Page person in the needed format via “Flask Python RESTful API”.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Home Page Person focus on cool viz and navigation to Market Pages. Less focus on data.</a:t>
            </a:r>
          </a:p>
        </p:txBody>
      </p:sp>
    </p:spTree>
    <p:extLst>
      <p:ext uri="{BB962C8B-B14F-4D97-AF65-F5344CB8AC3E}">
        <p14:creationId xmlns:p14="http://schemas.microsoft.com/office/powerpoint/2010/main" val="160003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444B-EC44-0B40-9593-750316BF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utilized and their role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7ABF0B-B7CC-4D4D-BEB4-A22326C65E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468218"/>
              </p:ext>
            </p:extLst>
          </p:nvPr>
        </p:nvGraphicFramePr>
        <p:xfrm>
          <a:off x="446314" y="1814740"/>
          <a:ext cx="11386457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589">
                  <a:extLst>
                    <a:ext uri="{9D8B030D-6E8A-4147-A177-3AD203B41FA5}">
                      <a16:colId xmlns:a16="http://schemas.microsoft.com/office/drawing/2014/main" val="1846956542"/>
                    </a:ext>
                  </a:extLst>
                </a:gridCol>
                <a:gridCol w="1320983">
                  <a:extLst>
                    <a:ext uri="{9D8B030D-6E8A-4147-A177-3AD203B41FA5}">
                      <a16:colId xmlns:a16="http://schemas.microsoft.com/office/drawing/2014/main" val="2775286501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2485361299"/>
                    </a:ext>
                  </a:extLst>
                </a:gridCol>
                <a:gridCol w="1194914">
                  <a:extLst>
                    <a:ext uri="{9D8B030D-6E8A-4147-A177-3AD203B41FA5}">
                      <a16:colId xmlns:a16="http://schemas.microsoft.com/office/drawing/2014/main" val="1503373166"/>
                    </a:ext>
                  </a:extLst>
                </a:gridCol>
                <a:gridCol w="1221715">
                  <a:extLst>
                    <a:ext uri="{9D8B030D-6E8A-4147-A177-3AD203B41FA5}">
                      <a16:colId xmlns:a16="http://schemas.microsoft.com/office/drawing/2014/main" val="2696329445"/>
                    </a:ext>
                  </a:extLst>
                </a:gridCol>
                <a:gridCol w="1197428">
                  <a:extLst>
                    <a:ext uri="{9D8B030D-6E8A-4147-A177-3AD203B41FA5}">
                      <a16:colId xmlns:a16="http://schemas.microsoft.com/office/drawing/2014/main" val="587101696"/>
                    </a:ext>
                  </a:extLst>
                </a:gridCol>
                <a:gridCol w="1170440">
                  <a:extLst>
                    <a:ext uri="{9D8B030D-6E8A-4147-A177-3AD203B41FA5}">
                      <a16:colId xmlns:a16="http://schemas.microsoft.com/office/drawing/2014/main" val="1932254146"/>
                    </a:ext>
                  </a:extLst>
                </a:gridCol>
                <a:gridCol w="1347971">
                  <a:extLst>
                    <a:ext uri="{9D8B030D-6E8A-4147-A177-3AD203B41FA5}">
                      <a16:colId xmlns:a16="http://schemas.microsoft.com/office/drawing/2014/main" val="2448234675"/>
                    </a:ext>
                  </a:extLst>
                </a:gridCol>
                <a:gridCol w="1291589">
                  <a:extLst>
                    <a:ext uri="{9D8B030D-6E8A-4147-A177-3AD203B41FA5}">
                      <a16:colId xmlns:a16="http://schemas.microsoft.com/office/drawing/2014/main" val="2141721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Mongodb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Javascript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D3.js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HTML/CSS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JS 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Heroku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285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What will each piece of technology be used for in our stock market data project?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Store data retrieved from API/JSON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Runs an app that gets  data from a database, or runs Python script when user navigates to a URL.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Retrieve and manipulate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 interactive elements on webpage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Listen for webpage events. Draw graphs and charts using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Display and style webpage. </a:t>
                      </a:r>
                      <a:r>
                        <a:rPr lang="en-US" sz="1600" dirty="0" err="1"/>
                        <a:t>Boostrap</a:t>
                      </a:r>
                      <a:r>
                        <a:rPr lang="en-US" sz="16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Specialized library for displaying stock market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Deploy live website.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502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573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544</Words>
  <Application>Microsoft Macintosh PowerPoint</Application>
  <PresentationFormat>Widescreen</PresentationFormat>
  <Paragraphs>131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Project 2 Team 10</vt:lpstr>
      <vt:lpstr>Project 2 Architecture</vt:lpstr>
      <vt:lpstr>Project 2 – 2 web pages</vt:lpstr>
      <vt:lpstr>Project 2 Tasks Split</vt:lpstr>
      <vt:lpstr>Project 2 Tasks</vt:lpstr>
      <vt:lpstr>Timeline and deliverables</vt:lpstr>
      <vt:lpstr>Project de-risking ideas</vt:lpstr>
      <vt:lpstr>Technologies utilized and their role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Terrence Cummings</dc:creator>
  <cp:lastModifiedBy>Terrence Cummings</cp:lastModifiedBy>
  <cp:revision>26</cp:revision>
  <dcterms:created xsi:type="dcterms:W3CDTF">2020-07-10T01:42:18Z</dcterms:created>
  <dcterms:modified xsi:type="dcterms:W3CDTF">2020-07-11T18:33:29Z</dcterms:modified>
</cp:coreProperties>
</file>

<file path=docProps/thumbnail.jpeg>
</file>